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257" r:id="rId3"/>
    <p:sldId id="278" r:id="rId4"/>
    <p:sldId id="258" r:id="rId5"/>
    <p:sldId id="259" r:id="rId6"/>
    <p:sldId id="270" r:id="rId7"/>
    <p:sldId id="282" r:id="rId8"/>
    <p:sldId id="279" r:id="rId9"/>
    <p:sldId id="280" r:id="rId10"/>
    <p:sldId id="271" r:id="rId11"/>
    <p:sldId id="281" r:id="rId12"/>
    <p:sldId id="273" r:id="rId13"/>
    <p:sldId id="265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512D99C-C300-4B7E-AE93-B8A417AF6589}"/>
              </a:ext>
            </a:extLst>
          </p:cNvPr>
          <p:cNvSpPr txBox="1"/>
          <p:nvPr/>
        </p:nvSpPr>
        <p:spPr>
          <a:xfrm>
            <a:off x="228952" y="464601"/>
            <a:ext cx="8864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เพื่อใช้ประโยชน์จากการประเมินตนเองในการบริหารและพัฒนาคุณภาพการดูแลผู้ป่วยของทีมนำทางคลินิก และรายงานข้อมูลคุณภาพสำคัญในภาพรวมจากการประเมินตนเองคุณภาพการดูแลผู้ป่วย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pa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tient care quality)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ที่กระชับ ตรงประเด็นและสะท้อนโอกาสพัฒนา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เชิงระบบใน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การดูแลผู้ป่วยของ รพ. มากขึ้น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รูปแบบการรายงานนี้ เป็นเพียงตัวอย่างแนวทางจุดตั้งตั้งที่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นำไปใช้ประโยชน์โดยสามารถดัดแปลงให้เหมาะสมกับบริบท สิ่งสำคัญมากกว่ารูปแบบคือ ความเข้าใจ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หมายที่ต้องวิเคราะห์แต่ละประเด็น เชื่อมโยงและสรุปให้เห็นภาพรวมที่สะท้อนข้อมูลสำคัญ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แนวทางการรายงานการประเมินตนเองคุณภาพการดูแลผู้ป่วย ประกอบด้วย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ภาพรวมของ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 (CLT/PCT profile)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 err="1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คำแนะนำในการนำเสนอภาพรวมของ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ควรนำเสนอให้เห็นบริบทสำคัญ และภาพรวมการพัฒนาของ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CLT/PCT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สะท้อนการเชื่อมโยงกับเป้าหมายระดับองค์กร และการนำนโยบายสำคัญมาสู่การปฏิบัติที่เป็นรูปธรรม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alignment)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ไม่เน้นการนำเสนอเป็นรายโรค 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 ในภาพรวมและรายโรค และตัวชี้วัดสำคัญที่สะท้อนความสำเร็จหรือโอกาสในการพัฒนา เพื่อสะท้อนให้เห็น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aturity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ในการพัฒนาคุณภาพการดูแลผู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้ป่วยของ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โรงพยาบาล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นำแนวคิด 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Risk-based Thinking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มาวิเคราะห์ปัจจัยที่ส่งผลต่อความสำเร็จในการดำเนินงานและการควบคุมป้องกัน</a:t>
            </a:r>
          </a:p>
          <a:p>
            <a:pPr marL="623888" marR="0" lvl="2" indent="-22860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ควรนำเสนอผลการดำเนินการสำคัญในภาพรวมและความภาคภูมิใจ ซึ่งหมายรวมถึงสิ่งเล็กๆ ที่เรียกว่าความสำเร็จในการพัฒนากระบวนการดูแลผู้ป่วยของทีม และผลงานการพัฒนา วิจัย และนวัตกรรม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xmlns="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391475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ภาพรวมของ </a:t>
            </a: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</a:t>
            </a:r>
            <a: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(CLT/PCT Profile)</a:t>
            </a:r>
            <a:endParaRPr lang="th-TH" sz="36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2C57E5-1B32-4F82-8103-3DE6247694F2}"/>
              </a:ext>
            </a:extLst>
          </p:cNvPr>
          <p:cNvSpPr txBox="1"/>
          <p:nvPr/>
        </p:nvSpPr>
        <p:spPr>
          <a:xfrm>
            <a:off x="1554334" y="3652924"/>
            <a:ext cx="61480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และ </a:t>
            </a:r>
            <a:r>
              <a:rPr lang="en-US" sz="32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Clinical Tracer / Clinical Quality Summary</a:t>
            </a:r>
            <a:endParaRPr lang="th-TH" sz="320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2A5F28-82FD-4760-8CEB-36B6D6167262}"/>
              </a:ext>
            </a:extLst>
          </p:cNvPr>
          <p:cNvSpPr txBox="1"/>
          <p:nvPr/>
        </p:nvSpPr>
        <p:spPr>
          <a:xfrm>
            <a:off x="1249743" y="5977245"/>
            <a:ext cx="61480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xmlns="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xmlns="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xmlns="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xmlns="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xmlns="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xmlns="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4150" y="5052347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เป็นการบอกภาพรวมว่ากลุ่มผู้ป่วยที่สำคัญของ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xmlns="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:a16="http://schemas.microsoft.com/office/drawing/2014/main" xmlns="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201659"/>
              </p:ext>
            </p:extLst>
          </p:nvPr>
        </p:nvGraphicFramePr>
        <p:xfrm>
          <a:off x="326571" y="980629"/>
          <a:ext cx="8434874" cy="276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88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15260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  <a:gridCol w="2820905">
                  <a:extLst>
                    <a:ext uri="{9D8B030D-6E8A-4147-A177-3AD203B41FA5}">
                      <a16:colId xmlns:a16="http://schemas.microsoft.com/office/drawing/2014/main" xmlns="" val="3973286567"/>
                    </a:ext>
                  </a:extLst>
                </a:gridCol>
                <a:gridCol w="2827118">
                  <a:extLst>
                    <a:ext uri="{9D8B030D-6E8A-4147-A177-3AD203B41FA5}">
                      <a16:colId xmlns:a16="http://schemas.microsoft.com/office/drawing/2014/main" xmlns="" val="3245453508"/>
                    </a:ext>
                  </a:extLst>
                </a:gridCol>
              </a:tblGrid>
              <a:tr h="5433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ระดับความเสี่ยง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risk level</a:t>
                      </a: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ahoma"/>
                        <a:ea typeface="Tahoma"/>
                        <a:cs typeface="Tahoma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rgbClr val="FF0000"/>
                          </a:solidFill>
                          <a:effectLst/>
                          <a:latin typeface="Tahoma"/>
                          <a:ea typeface="Tahoma"/>
                          <a:cs typeface="Tahoma"/>
                        </a:rPr>
                        <a:t>ผลการติดตาม/การควบคุม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499" y="4638310"/>
            <a:ext cx="83349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กรณีเป็นความเสี่ยงทางคลินิกในประเด็นมาตรฐานสำคัญจำเป็นต่อความปลอดภัย เช่น 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diagnosis error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ควรสรุปข้อมูลสำคัญให้ครอบถ้วนตามประกาศคณะกรรมการสถาบันรับรองคุณภาพสถานพยาบาล เรื่องมาตรฐานสำคัญจำเป็นต่อความปลอดภัย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ระดับความเสี่ยง ควรวิเคราะห์ตามแนวทางที่โรงพยาบาลกำหนด และเป็นการวิเคราะห์ในภาพรวม ไม่ใช่ความรุนแรงรายเหตุการณ์</a:t>
            </a:r>
          </a:p>
          <a:p>
            <a:pPr algn="ctr"/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ผลการติดตาม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การควบคุม เช่น ผลการดำเนินงานตามกิจกรรมควบคุม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/ </a:t>
            </a:r>
            <a:r>
              <a:rPr lang="th-TH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จำนวนอุบัติการณ์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9070" y="269726"/>
            <a:ext cx="657135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ผลการดำเนินการสำคัญในภาพรวม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และความภาคภูมิใจ</a:t>
            </a:r>
            <a:r>
              <a:rPr kumimoji="0" lang="th-TH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:</a:t>
            </a:r>
            <a:endParaRPr kumimoji="0" lang="en-US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F67595-AC76-4ED3-A10F-C7638EEA6831}"/>
              </a:ext>
            </a:extLst>
          </p:cNvPr>
          <p:cNvSpPr txBox="1"/>
          <p:nvPr/>
        </p:nvSpPr>
        <p:spPr>
          <a:xfrm>
            <a:off x="339213" y="5496727"/>
            <a:ext cx="833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ระบุผลการดำเนินการสำคัญในภาพรวมและความภาคภูมิใจ</a:t>
            </a:r>
          </a:p>
          <a:p>
            <a:pPr algn="ctr"/>
            <a:r>
              <a:rPr lang="th-TH" sz="200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สิ่งเล็ก ๆ ที่เรียกว่าความสำเร็จ ในกระบวนการดูแลผู้ป่วย</a:t>
            </a:r>
          </a:p>
        </p:txBody>
      </p:sp>
    </p:spTree>
    <p:extLst>
      <p:ext uri="{BB962C8B-B14F-4D97-AF65-F5344CB8AC3E}">
        <p14:creationId xmlns:p14="http://schemas.microsoft.com/office/powerpoint/2010/main" val="278671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1165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แนวทางการรายงานการประเมินตนเองคุณภาพการดูแลผู้ป่วยของ CLT/PCT  </vt:lpstr>
      <vt:lpstr>ภาพรวมของ CLT/PCT (CLT/PCT Profile)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ข้อมูลคุณภาพของแต่ละโรค/หัตถการ (Clinical Tracer, Clinical Quality Summary)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OFFICE</cp:lastModifiedBy>
  <cp:revision>7</cp:revision>
  <dcterms:created xsi:type="dcterms:W3CDTF">2018-05-01T11:24:46Z</dcterms:created>
  <dcterms:modified xsi:type="dcterms:W3CDTF">2022-11-04T07:09:02Z</dcterms:modified>
</cp:coreProperties>
</file>